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60" r:id="rId3"/>
    <p:sldId id="259" r:id="rId4"/>
    <p:sldId id="262" r:id="rId5"/>
    <p:sldId id="270" r:id="rId6"/>
    <p:sldId id="272" r:id="rId7"/>
    <p:sldId id="263" r:id="rId8"/>
    <p:sldId id="257" r:id="rId9"/>
    <p:sldId id="264" r:id="rId10"/>
    <p:sldId id="271" r:id="rId11"/>
    <p:sldId id="261" r:id="rId12"/>
    <p:sldId id="258" r:id="rId13"/>
    <p:sldId id="266" r:id="rId14"/>
    <p:sldId id="267" r:id="rId15"/>
    <p:sldId id="273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1F9DE9-24FF-445D-B095-5F8188F58351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B73449-DF8F-4090-9BE0-616049458E0E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ngld.schools.ac.cy/index.php/el/materials/teach-material-year-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quia.com/cm/770406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uia.com/jg/2682716.html" TargetMode="External"/><Relationship Id="rId5" Type="http://schemas.openxmlformats.org/officeDocument/2006/relationships/hyperlink" Target="http://www.quia.com/cm/770406.html" TargetMode="External"/><Relationship Id="rId4" Type="http://schemas.openxmlformats.org/officeDocument/2006/relationships/hyperlink" Target="http://www.quia.com/pop/74002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mestolearnenglish.com/compare/" TargetMode="External"/><Relationship Id="rId2" Type="http://schemas.openxmlformats.org/officeDocument/2006/relationships/hyperlink" Target="http://www.eslgamesplus.com/comparativessuperlatives-esl-grammar-nature-world-geography-vocabulary-fun-gam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record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5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926976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Comparatives and Superlatives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Win7\AppData\Local\Microsoft\Windows\Temporary Internet Files\Content.IE5\NBYJUP9X\MC90043527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15984"/>
            <a:ext cx="352742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Useful links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latin typeface="Comic Sans MS" panose="030F0702030302020204" pitchFamily="66" charset="0"/>
                <a:hlinkClick r:id="rId2"/>
              </a:rPr>
              <a:t>http://angld.schools.ac.cy/index.php/el/materials/teach-material-year-5</a:t>
            </a:r>
            <a:endParaRPr lang="en-US" sz="2000" b="1" dirty="0">
              <a:latin typeface="Comic Sans MS" panose="030F0702030302020204" pitchFamily="66" charset="0"/>
            </a:endParaRPr>
          </a:p>
          <a:p>
            <a:endParaRPr lang="en-US" sz="2000" b="1" dirty="0"/>
          </a:p>
          <a:p>
            <a:r>
              <a:rPr lang="en-US" sz="2000" dirty="0">
                <a:latin typeface="Comic Sans MS" panose="030F0702030302020204" pitchFamily="66" charset="0"/>
              </a:rPr>
              <a:t>( </a:t>
            </a:r>
            <a:r>
              <a:rPr lang="en-US" sz="2400" dirty="0">
                <a:latin typeface="Comic Sans MS" panose="030F0702030302020204" pitchFamily="66" charset="0"/>
              </a:rPr>
              <a:t>Power Point Presentations, Year 5, Unit 6, lessons 4 and 5)</a:t>
            </a:r>
            <a:endParaRPr lang="en-US" sz="2400" b="1" dirty="0">
              <a:latin typeface="Comic Sans MS" panose="030F0702030302020204" pitchFamily="66" charset="0"/>
            </a:endParaRPr>
          </a:p>
          <a:p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3184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r>
              <a:rPr lang="en-US" dirty="0"/>
              <a:t>Click on the link below:</a:t>
            </a:r>
            <a:endParaRPr lang="el-GR" dirty="0"/>
          </a:p>
        </p:txBody>
      </p:sp>
      <p:pic>
        <p:nvPicPr>
          <p:cNvPr id="3074" name="Picture 2" descr="Image result for page borders for englis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1"/>
            <a:ext cx="849694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5796" y="1388095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Let’s play!</a:t>
            </a:r>
            <a:endParaRPr lang="el-GR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5851" y="3244334"/>
            <a:ext cx="4292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263691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hlinkClick r:id="rId4"/>
              </a:rPr>
              <a:t>http://www.quia.com/pop/740022.html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3244334"/>
            <a:ext cx="5487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5"/>
              </a:rPr>
              <a:t>https://www.quia.com/cm/770406.html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43769" y="4027743"/>
            <a:ext cx="548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6"/>
              </a:rPr>
              <a:t>https://www.quia.com/jg/2682716.html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92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2208" y="3068960"/>
            <a:ext cx="8064896" cy="322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http://www.eslgamesplus.com/comparativessuperlatives-esl-grammar-nature-world-geography-vocabulary-fun-game/</a:t>
            </a:r>
            <a:endParaRPr lang="en-GB" sz="28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GB" sz="1200" u="sng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u="sng" dirty="0">
                <a:latin typeface="Comic Sans MS" panose="030F0702030302020204" pitchFamily="66" charset="0"/>
                <a:ea typeface="Calibri"/>
                <a:cs typeface="Times New Roman"/>
                <a:hlinkClick r:id="rId3"/>
              </a:rPr>
              <a:t>http://gamestolearnenglish.com/compare/</a:t>
            </a:r>
            <a:endParaRPr lang="el-GR" sz="28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200" dirty="0"/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l-GR" sz="12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1907704" y="116632"/>
            <a:ext cx="6768752" cy="28083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03848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More games…</a:t>
            </a:r>
            <a:endParaRPr lang="el-GR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/>
        </p:blipFill>
        <p:spPr bwMode="auto">
          <a:xfrm>
            <a:off x="0" y="19472"/>
            <a:ext cx="9144000" cy="69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Creative ideas…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210" y="1556792"/>
            <a:ext cx="6501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Explore the Guinness </a:t>
            </a:r>
            <a:r>
              <a:rPr lang="en-US" dirty="0" smtClean="0">
                <a:latin typeface="Comic Sans MS" panose="030F0702030302020204" pitchFamily="66" charset="0"/>
              </a:rPr>
              <a:t>World </a:t>
            </a:r>
            <a:r>
              <a:rPr lang="en-US" smtClean="0">
                <a:latin typeface="Comic Sans MS" panose="030F0702030302020204" pitchFamily="66" charset="0"/>
              </a:rPr>
              <a:t>Records website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hlinkClick r:id="rId3"/>
              </a:rPr>
              <a:t>https://www.guinnessworldrecords.com/records/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Choose one interesting thing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Write one or two sentences about it 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58289" y="357272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OR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846" y="4095948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Choose an adjective you like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Write the comparative and superlative 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Make a drawing for each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Comic Sans MS" panose="030F0702030302020204" pitchFamily="66" charset="0"/>
            </a:endParaRPr>
          </a:p>
          <a:p>
            <a:pPr lvl="0"/>
            <a:endParaRPr lang="en-US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57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687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08518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latin typeface="Comic Sans MS" panose="030F0702030302020204" pitchFamily="66" charset="0"/>
              </a:rPr>
              <a:t>  Well done!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935275"/>
            <a:ext cx="7488832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75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Let’s compare two adjectives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0" y="2359488"/>
            <a:ext cx="3167539" cy="22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2947"/>
            <a:ext cx="2131218" cy="24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63242"/>
            <a:ext cx="19081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263976" y="5120063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hott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3017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933334" cy="8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279775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2540"/>
            <a:ext cx="21034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31940" y="4266064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long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29323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2152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205038"/>
            <a:ext cx="3048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21" y="1874792"/>
            <a:ext cx="2200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3203575" y="458152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bigg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156325" y="4581525"/>
            <a:ext cx="25923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latin typeface="Comic Sans MS" pitchFamily="66" charset="0"/>
              </a:rPr>
              <a:t>the bigg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900113" y="4581525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big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1536" y="495509"/>
            <a:ext cx="56708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Now, let’s compare three adjectives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100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8286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828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84313"/>
            <a:ext cx="923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419475" y="46529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372225" y="4652963"/>
            <a:ext cx="2447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the tall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827088" y="4652963"/>
            <a:ext cx="1368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tall</a:t>
            </a:r>
          </a:p>
        </p:txBody>
      </p:sp>
    </p:spTree>
    <p:extLst>
      <p:ext uri="{BB962C8B-B14F-4D97-AF65-F5344CB8AC3E}">
        <p14:creationId xmlns:p14="http://schemas.microsoft.com/office/powerpoint/2010/main" val="38633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1104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0938"/>
            <a:ext cx="914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203575" y="4437063"/>
            <a:ext cx="2665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er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6011863" y="4437063"/>
            <a:ext cx="2881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 dirty="0">
                <a:solidFill>
                  <a:prstClr val="black"/>
                </a:solidFill>
                <a:latin typeface="Comic Sans MS" pitchFamily="66" charset="0"/>
              </a:rPr>
              <a:t>    the small</a:t>
            </a:r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est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684213" y="4437063"/>
            <a:ext cx="208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sz="5400">
                <a:solidFill>
                  <a:prstClr val="black"/>
                </a:solidFill>
                <a:latin typeface="Comic Sans MS" pitchFamily="66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236674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827088" y="1341438"/>
            <a:ext cx="1841500" cy="2416175"/>
            <a:chOff x="829" y="1630"/>
            <a:chExt cx="2900" cy="3807"/>
          </a:xfrm>
        </p:grpSpPr>
        <p:sp>
          <p:nvSpPr>
            <p:cNvPr id="10287" name="Freeform 3"/>
            <p:cNvSpPr>
              <a:spLocks/>
            </p:cNvSpPr>
            <p:nvPr/>
          </p:nvSpPr>
          <p:spPr bwMode="auto">
            <a:xfrm>
              <a:off x="3212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8" name="Freeform 4"/>
            <p:cNvSpPr>
              <a:spLocks/>
            </p:cNvSpPr>
            <p:nvPr/>
          </p:nvSpPr>
          <p:spPr bwMode="auto">
            <a:xfrm>
              <a:off x="849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9" name="Rectangle 5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0" name="Rectangle 6"/>
            <p:cNvSpPr>
              <a:spLocks/>
            </p:cNvSpPr>
            <p:nvPr/>
          </p:nvSpPr>
          <p:spPr bwMode="auto">
            <a:xfrm>
              <a:off x="3117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1" name="Freeform 7"/>
            <p:cNvSpPr>
              <a:spLocks/>
            </p:cNvSpPr>
            <p:nvPr/>
          </p:nvSpPr>
          <p:spPr bwMode="auto">
            <a:xfrm>
              <a:off x="3004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2" name="Freeform 8"/>
            <p:cNvSpPr>
              <a:spLocks/>
            </p:cNvSpPr>
            <p:nvPr/>
          </p:nvSpPr>
          <p:spPr bwMode="auto">
            <a:xfrm>
              <a:off x="3287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3" name="Rectangle 9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4" name="Rectangle 10"/>
            <p:cNvSpPr>
              <a:spLocks/>
            </p:cNvSpPr>
            <p:nvPr/>
          </p:nvSpPr>
          <p:spPr bwMode="auto">
            <a:xfrm>
              <a:off x="3117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5" name="Freeform 11"/>
            <p:cNvSpPr>
              <a:spLocks/>
            </p:cNvSpPr>
            <p:nvPr/>
          </p:nvSpPr>
          <p:spPr bwMode="auto">
            <a:xfrm>
              <a:off x="3004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6" name="Freeform 12"/>
            <p:cNvSpPr>
              <a:spLocks/>
            </p:cNvSpPr>
            <p:nvPr/>
          </p:nvSpPr>
          <p:spPr bwMode="auto">
            <a:xfrm>
              <a:off x="3287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97" name="Rectangle 13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8" name="Rectangle 14"/>
            <p:cNvSpPr>
              <a:spLocks/>
            </p:cNvSpPr>
            <p:nvPr/>
          </p:nvSpPr>
          <p:spPr bwMode="auto">
            <a:xfrm>
              <a:off x="3117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99" name="Rectangle 15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0" name="Rectangle 16"/>
            <p:cNvSpPr>
              <a:spLocks/>
            </p:cNvSpPr>
            <p:nvPr/>
          </p:nvSpPr>
          <p:spPr bwMode="auto">
            <a:xfrm>
              <a:off x="3117" y="301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301" name="Freeform 17"/>
            <p:cNvSpPr>
              <a:spLocks/>
            </p:cNvSpPr>
            <p:nvPr/>
          </p:nvSpPr>
          <p:spPr bwMode="auto">
            <a:xfrm>
              <a:off x="3155" y="2898"/>
              <a:ext cx="302" cy="453"/>
            </a:xfrm>
            <a:custGeom>
              <a:avLst/>
              <a:gdLst>
                <a:gd name="T0" fmla="*/ 0 w 302"/>
                <a:gd name="T1" fmla="*/ 0 h 453"/>
                <a:gd name="T2" fmla="*/ 302 w 302"/>
                <a:gd name="T3" fmla="*/ 453 h 453"/>
                <a:gd name="T4" fmla="*/ 0 60000 65536"/>
                <a:gd name="T5" fmla="*/ 0 60000 65536"/>
                <a:gd name="T6" fmla="*/ 0 w 302"/>
                <a:gd name="T7" fmla="*/ 0 h 453"/>
                <a:gd name="T8" fmla="*/ 302 w 302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3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2" name="Freeform 18"/>
            <p:cNvSpPr>
              <a:spLocks/>
            </p:cNvSpPr>
            <p:nvPr/>
          </p:nvSpPr>
          <p:spPr bwMode="auto">
            <a:xfrm>
              <a:off x="3004" y="2898"/>
              <a:ext cx="453" cy="453"/>
            </a:xfrm>
            <a:custGeom>
              <a:avLst/>
              <a:gdLst>
                <a:gd name="T0" fmla="*/ 0 w 453"/>
                <a:gd name="T1" fmla="*/ 453 h 453"/>
                <a:gd name="T2" fmla="*/ 453 w 453"/>
                <a:gd name="T3" fmla="*/ 0 h 453"/>
                <a:gd name="T4" fmla="*/ 0 60000 65536"/>
                <a:gd name="T5" fmla="*/ 0 60000 65536"/>
                <a:gd name="T6" fmla="*/ 0 w 453"/>
                <a:gd name="T7" fmla="*/ 0 h 453"/>
                <a:gd name="T8" fmla="*/ 453 w 453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3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3" name="Freeform 19"/>
            <p:cNvSpPr>
              <a:spLocks/>
            </p:cNvSpPr>
            <p:nvPr/>
          </p:nvSpPr>
          <p:spPr bwMode="auto">
            <a:xfrm>
              <a:off x="3155" y="3691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04" name="Freeform 20"/>
            <p:cNvSpPr>
              <a:spLocks/>
            </p:cNvSpPr>
            <p:nvPr/>
          </p:nvSpPr>
          <p:spPr bwMode="auto">
            <a:xfrm>
              <a:off x="3004" y="3691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3" name="Group 21"/>
          <p:cNvGrpSpPr>
            <a:grpSpLocks/>
          </p:cNvGrpSpPr>
          <p:nvPr/>
        </p:nvGrpSpPr>
        <p:grpSpPr bwMode="auto">
          <a:xfrm>
            <a:off x="3708400" y="1341438"/>
            <a:ext cx="1841500" cy="2416175"/>
            <a:chOff x="5705" y="1630"/>
            <a:chExt cx="2900" cy="3807"/>
          </a:xfrm>
        </p:grpSpPr>
        <p:sp>
          <p:nvSpPr>
            <p:cNvPr id="10269" name="Freeform 22"/>
            <p:cNvSpPr>
              <a:spLocks/>
            </p:cNvSpPr>
            <p:nvPr/>
          </p:nvSpPr>
          <p:spPr bwMode="auto">
            <a:xfrm>
              <a:off x="8088" y="4920"/>
              <a:ext cx="472" cy="472"/>
            </a:xfrm>
            <a:custGeom>
              <a:avLst/>
              <a:gdLst>
                <a:gd name="T0" fmla="*/ 0 w 472"/>
                <a:gd name="T1" fmla="*/ 472 h 472"/>
                <a:gd name="T2" fmla="*/ 0 w 472"/>
                <a:gd name="T3" fmla="*/ 472 h 472"/>
                <a:gd name="T4" fmla="*/ 472 w 472"/>
                <a:gd name="T5" fmla="*/ 0 h 472"/>
                <a:gd name="T6" fmla="*/ 94 w 472"/>
                <a:gd name="T7" fmla="*/ 94 h 472"/>
                <a:gd name="T8" fmla="*/ 0 w 472"/>
                <a:gd name="T9" fmla="*/ 472 h 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2"/>
                <a:gd name="T17" fmla="*/ 472 w 472"/>
                <a:gd name="T18" fmla="*/ 472 h 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2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0" name="Freeform 23"/>
            <p:cNvSpPr>
              <a:spLocks/>
            </p:cNvSpPr>
            <p:nvPr/>
          </p:nvSpPr>
          <p:spPr bwMode="auto">
            <a:xfrm>
              <a:off x="5725" y="165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1" name="Rectangle 24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2" name="Rectangle 25"/>
            <p:cNvSpPr>
              <a:spLocks/>
            </p:cNvSpPr>
            <p:nvPr/>
          </p:nvSpPr>
          <p:spPr bwMode="auto">
            <a:xfrm>
              <a:off x="7993" y="221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3" name="Freeform 26"/>
            <p:cNvSpPr>
              <a:spLocks/>
            </p:cNvSpPr>
            <p:nvPr/>
          </p:nvSpPr>
          <p:spPr bwMode="auto">
            <a:xfrm>
              <a:off x="7880" y="2274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4" name="Freeform 27"/>
            <p:cNvSpPr>
              <a:spLocks/>
            </p:cNvSpPr>
            <p:nvPr/>
          </p:nvSpPr>
          <p:spPr bwMode="auto">
            <a:xfrm>
              <a:off x="8163" y="199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5" name="Rectangle 28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6" name="Rectangle 29"/>
            <p:cNvSpPr>
              <a:spLocks/>
            </p:cNvSpPr>
            <p:nvPr/>
          </p:nvSpPr>
          <p:spPr bwMode="auto">
            <a:xfrm>
              <a:off x="7993" y="369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77" name="Freeform 30"/>
            <p:cNvSpPr>
              <a:spLocks/>
            </p:cNvSpPr>
            <p:nvPr/>
          </p:nvSpPr>
          <p:spPr bwMode="auto">
            <a:xfrm>
              <a:off x="7880" y="3748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8" name="Freeform 31"/>
            <p:cNvSpPr>
              <a:spLocks/>
            </p:cNvSpPr>
            <p:nvPr/>
          </p:nvSpPr>
          <p:spPr bwMode="auto">
            <a:xfrm>
              <a:off x="8163" y="346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79" name="Rectangle 32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0" name="Rectangle 33"/>
            <p:cNvSpPr>
              <a:spLocks/>
            </p:cNvSpPr>
            <p:nvPr/>
          </p:nvSpPr>
          <p:spPr bwMode="auto">
            <a:xfrm>
              <a:off x="7993" y="4372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1" name="Freeform 34"/>
            <p:cNvSpPr>
              <a:spLocks/>
            </p:cNvSpPr>
            <p:nvPr/>
          </p:nvSpPr>
          <p:spPr bwMode="auto">
            <a:xfrm>
              <a:off x="7880" y="4429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2" name="Freeform 35"/>
            <p:cNvSpPr>
              <a:spLocks/>
            </p:cNvSpPr>
            <p:nvPr/>
          </p:nvSpPr>
          <p:spPr bwMode="auto">
            <a:xfrm>
              <a:off x="8163" y="4145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3" name="Rectangle 36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4" name="Rectangle 37"/>
            <p:cNvSpPr>
              <a:spLocks/>
            </p:cNvSpPr>
            <p:nvPr/>
          </p:nvSpPr>
          <p:spPr bwMode="auto">
            <a:xfrm>
              <a:off x="7993" y="2898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85" name="Freeform 38"/>
            <p:cNvSpPr>
              <a:spLocks/>
            </p:cNvSpPr>
            <p:nvPr/>
          </p:nvSpPr>
          <p:spPr bwMode="auto">
            <a:xfrm>
              <a:off x="8031" y="2784"/>
              <a:ext cx="302" cy="454"/>
            </a:xfrm>
            <a:custGeom>
              <a:avLst/>
              <a:gdLst>
                <a:gd name="T0" fmla="*/ 0 w 302"/>
                <a:gd name="T1" fmla="*/ 0 h 454"/>
                <a:gd name="T2" fmla="*/ 302 w 302"/>
                <a:gd name="T3" fmla="*/ 453 h 454"/>
                <a:gd name="T4" fmla="*/ 0 60000 65536"/>
                <a:gd name="T5" fmla="*/ 0 60000 65536"/>
                <a:gd name="T6" fmla="*/ 0 w 302"/>
                <a:gd name="T7" fmla="*/ 0 h 454"/>
                <a:gd name="T8" fmla="*/ 302 w 302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2" h="454">
                  <a:moveTo>
                    <a:pt x="0" y="0"/>
                  </a:moveTo>
                  <a:lnTo>
                    <a:pt x="302" y="45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86" name="Freeform 39"/>
            <p:cNvSpPr>
              <a:spLocks/>
            </p:cNvSpPr>
            <p:nvPr/>
          </p:nvSpPr>
          <p:spPr bwMode="auto">
            <a:xfrm>
              <a:off x="7880" y="2784"/>
              <a:ext cx="453" cy="454"/>
            </a:xfrm>
            <a:custGeom>
              <a:avLst/>
              <a:gdLst>
                <a:gd name="T0" fmla="*/ 0 w 453"/>
                <a:gd name="T1" fmla="*/ 453 h 454"/>
                <a:gd name="T2" fmla="*/ 453 w 453"/>
                <a:gd name="T3" fmla="*/ 0 h 454"/>
                <a:gd name="T4" fmla="*/ 0 60000 65536"/>
                <a:gd name="T5" fmla="*/ 0 60000 65536"/>
                <a:gd name="T6" fmla="*/ 0 w 453"/>
                <a:gd name="T7" fmla="*/ 0 h 454"/>
                <a:gd name="T8" fmla="*/ 453 w 453"/>
                <a:gd name="T9" fmla="*/ 454 h 4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454">
                  <a:moveTo>
                    <a:pt x="0" y="453"/>
                  </a:moveTo>
                  <a:lnTo>
                    <a:pt x="45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244" name="Group 40"/>
          <p:cNvGrpSpPr>
            <a:grpSpLocks/>
          </p:cNvGrpSpPr>
          <p:nvPr/>
        </p:nvGrpSpPr>
        <p:grpSpPr bwMode="auto">
          <a:xfrm>
            <a:off x="6516688" y="1341438"/>
            <a:ext cx="1825625" cy="2401887"/>
            <a:chOff x="11035" y="5380"/>
            <a:chExt cx="2875" cy="3782"/>
          </a:xfrm>
        </p:grpSpPr>
        <p:sp>
          <p:nvSpPr>
            <p:cNvPr id="10251" name="Freeform 41"/>
            <p:cNvSpPr>
              <a:spLocks/>
            </p:cNvSpPr>
            <p:nvPr/>
          </p:nvSpPr>
          <p:spPr bwMode="auto">
            <a:xfrm>
              <a:off x="13418" y="8669"/>
              <a:ext cx="472" cy="473"/>
            </a:xfrm>
            <a:custGeom>
              <a:avLst/>
              <a:gdLst>
                <a:gd name="T0" fmla="*/ 0 w 472"/>
                <a:gd name="T1" fmla="*/ 472 h 473"/>
                <a:gd name="T2" fmla="*/ 0 w 472"/>
                <a:gd name="T3" fmla="*/ 472 h 473"/>
                <a:gd name="T4" fmla="*/ 472 w 472"/>
                <a:gd name="T5" fmla="*/ 0 h 473"/>
                <a:gd name="T6" fmla="*/ 94 w 472"/>
                <a:gd name="T7" fmla="*/ 94 h 473"/>
                <a:gd name="T8" fmla="*/ 0 w 472"/>
                <a:gd name="T9" fmla="*/ 472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473"/>
                <a:gd name="T17" fmla="*/ 472 w 472"/>
                <a:gd name="T18" fmla="*/ 473 h 4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473">
                  <a:moveTo>
                    <a:pt x="0" y="472"/>
                  </a:moveTo>
                  <a:lnTo>
                    <a:pt x="0" y="472"/>
                  </a:lnTo>
                  <a:lnTo>
                    <a:pt x="472" y="0"/>
                  </a:lnTo>
                  <a:lnTo>
                    <a:pt x="94" y="9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2" name="Freeform 42"/>
            <p:cNvSpPr>
              <a:spLocks/>
            </p:cNvSpPr>
            <p:nvPr/>
          </p:nvSpPr>
          <p:spPr bwMode="auto">
            <a:xfrm>
              <a:off x="11055" y="5400"/>
              <a:ext cx="2835" cy="3742"/>
            </a:xfrm>
            <a:custGeom>
              <a:avLst/>
              <a:gdLst>
                <a:gd name="T0" fmla="*/ 2362 w 2835"/>
                <a:gd name="T1" fmla="*/ 3742 h 3742"/>
                <a:gd name="T2" fmla="*/ 2456 w 2835"/>
                <a:gd name="T3" fmla="*/ 3364 h 3742"/>
                <a:gd name="T4" fmla="*/ 2834 w 2835"/>
                <a:gd name="T5" fmla="*/ 3269 h 3742"/>
                <a:gd name="T6" fmla="*/ 2362 w 2835"/>
                <a:gd name="T7" fmla="*/ 3742 h 3742"/>
                <a:gd name="T8" fmla="*/ 0 w 2835"/>
                <a:gd name="T9" fmla="*/ 3742 h 3742"/>
                <a:gd name="T10" fmla="*/ 0 w 2835"/>
                <a:gd name="T11" fmla="*/ 0 h 3742"/>
                <a:gd name="T12" fmla="*/ 2834 w 2835"/>
                <a:gd name="T13" fmla="*/ 0 h 3742"/>
                <a:gd name="T14" fmla="*/ 2834 w 2835"/>
                <a:gd name="T15" fmla="*/ 3269 h 37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5"/>
                <a:gd name="T25" fmla="*/ 0 h 3742"/>
                <a:gd name="T26" fmla="*/ 2835 w 2835"/>
                <a:gd name="T27" fmla="*/ 3742 h 37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5" h="3742">
                  <a:moveTo>
                    <a:pt x="2362" y="3742"/>
                  </a:moveTo>
                  <a:lnTo>
                    <a:pt x="2456" y="3364"/>
                  </a:lnTo>
                  <a:lnTo>
                    <a:pt x="2834" y="3269"/>
                  </a:lnTo>
                  <a:lnTo>
                    <a:pt x="2362" y="3742"/>
                  </a:lnTo>
                  <a:lnTo>
                    <a:pt x="0" y="3742"/>
                  </a:lnTo>
                  <a:lnTo>
                    <a:pt x="0" y="0"/>
                  </a:lnTo>
                  <a:lnTo>
                    <a:pt x="2834" y="0"/>
                  </a:lnTo>
                  <a:lnTo>
                    <a:pt x="2834" y="326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3" name="Rectangle 43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4" name="Rectangle 44"/>
            <p:cNvSpPr>
              <a:spLocks/>
            </p:cNvSpPr>
            <p:nvPr/>
          </p:nvSpPr>
          <p:spPr bwMode="auto">
            <a:xfrm>
              <a:off x="13323" y="5967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5" name="Freeform 45"/>
            <p:cNvSpPr>
              <a:spLocks/>
            </p:cNvSpPr>
            <p:nvPr/>
          </p:nvSpPr>
          <p:spPr bwMode="auto">
            <a:xfrm>
              <a:off x="13210" y="6023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6" name="Freeform 46"/>
            <p:cNvSpPr>
              <a:spLocks/>
            </p:cNvSpPr>
            <p:nvPr/>
          </p:nvSpPr>
          <p:spPr bwMode="auto">
            <a:xfrm>
              <a:off x="13493" y="5740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57" name="Rectangle 47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8" name="Rectangle 48"/>
            <p:cNvSpPr>
              <a:spLocks/>
            </p:cNvSpPr>
            <p:nvPr/>
          </p:nvSpPr>
          <p:spPr bwMode="auto">
            <a:xfrm>
              <a:off x="13323" y="6760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59" name="Freeform 49"/>
            <p:cNvSpPr>
              <a:spLocks/>
            </p:cNvSpPr>
            <p:nvPr/>
          </p:nvSpPr>
          <p:spPr bwMode="auto">
            <a:xfrm>
              <a:off x="13210" y="6817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0" name="Freeform 50"/>
            <p:cNvSpPr>
              <a:spLocks/>
            </p:cNvSpPr>
            <p:nvPr/>
          </p:nvSpPr>
          <p:spPr bwMode="auto">
            <a:xfrm>
              <a:off x="13493" y="6533"/>
              <a:ext cx="284" cy="567"/>
            </a:xfrm>
            <a:custGeom>
              <a:avLst/>
              <a:gdLst>
                <a:gd name="T0" fmla="*/ 0 w 284"/>
                <a:gd name="T1" fmla="*/ 566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6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1" name="Rectangle 51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2" name="Rectangle 52"/>
            <p:cNvSpPr>
              <a:spLocks/>
            </p:cNvSpPr>
            <p:nvPr/>
          </p:nvSpPr>
          <p:spPr bwMode="auto">
            <a:xfrm>
              <a:off x="13323" y="744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3" name="Freeform 53"/>
            <p:cNvSpPr>
              <a:spLocks/>
            </p:cNvSpPr>
            <p:nvPr/>
          </p:nvSpPr>
          <p:spPr bwMode="auto">
            <a:xfrm>
              <a:off x="13210" y="7497"/>
              <a:ext cx="283" cy="284"/>
            </a:xfrm>
            <a:custGeom>
              <a:avLst/>
              <a:gdLst>
                <a:gd name="T0" fmla="*/ 0 w 283"/>
                <a:gd name="T1" fmla="*/ 0 h 284"/>
                <a:gd name="T2" fmla="*/ 283 w 283"/>
                <a:gd name="T3" fmla="*/ 283 h 284"/>
                <a:gd name="T4" fmla="*/ 0 60000 65536"/>
                <a:gd name="T5" fmla="*/ 0 60000 65536"/>
                <a:gd name="T6" fmla="*/ 0 w 283"/>
                <a:gd name="T7" fmla="*/ 0 h 284"/>
                <a:gd name="T8" fmla="*/ 283 w 283"/>
                <a:gd name="T9" fmla="*/ 284 h 2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4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4" name="Freeform 54"/>
            <p:cNvSpPr>
              <a:spLocks/>
            </p:cNvSpPr>
            <p:nvPr/>
          </p:nvSpPr>
          <p:spPr bwMode="auto">
            <a:xfrm>
              <a:off x="13493" y="721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5" name="Rectangle 55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6" name="Rectangle 56"/>
            <p:cNvSpPr>
              <a:spLocks/>
            </p:cNvSpPr>
            <p:nvPr/>
          </p:nvSpPr>
          <p:spPr bwMode="auto">
            <a:xfrm>
              <a:off x="13323" y="8121"/>
              <a:ext cx="340" cy="3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l-GR" altLang="el-GR">
                <a:latin typeface="Calibri" pitchFamily="34" charset="0"/>
              </a:endParaRPr>
            </a:p>
          </p:txBody>
        </p:sp>
        <p:sp>
          <p:nvSpPr>
            <p:cNvPr id="10267" name="Freeform 57"/>
            <p:cNvSpPr>
              <a:spLocks/>
            </p:cNvSpPr>
            <p:nvPr/>
          </p:nvSpPr>
          <p:spPr bwMode="auto">
            <a:xfrm>
              <a:off x="13210" y="8178"/>
              <a:ext cx="283" cy="283"/>
            </a:xfrm>
            <a:custGeom>
              <a:avLst/>
              <a:gdLst>
                <a:gd name="T0" fmla="*/ 0 w 283"/>
                <a:gd name="T1" fmla="*/ 0 h 283"/>
                <a:gd name="T2" fmla="*/ 283 w 283"/>
                <a:gd name="T3" fmla="*/ 283 h 283"/>
                <a:gd name="T4" fmla="*/ 0 60000 65536"/>
                <a:gd name="T5" fmla="*/ 0 60000 65536"/>
                <a:gd name="T6" fmla="*/ 0 w 283"/>
                <a:gd name="T7" fmla="*/ 0 h 283"/>
                <a:gd name="T8" fmla="*/ 283 w 283"/>
                <a:gd name="T9" fmla="*/ 283 h 28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" h="283">
                  <a:moveTo>
                    <a:pt x="0" y="0"/>
                  </a:moveTo>
                  <a:lnTo>
                    <a:pt x="283" y="28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8" name="Freeform 58"/>
            <p:cNvSpPr>
              <a:spLocks/>
            </p:cNvSpPr>
            <p:nvPr/>
          </p:nvSpPr>
          <p:spPr bwMode="auto">
            <a:xfrm>
              <a:off x="13493" y="7894"/>
              <a:ext cx="284" cy="567"/>
            </a:xfrm>
            <a:custGeom>
              <a:avLst/>
              <a:gdLst>
                <a:gd name="T0" fmla="*/ 0 w 284"/>
                <a:gd name="T1" fmla="*/ 567 h 567"/>
                <a:gd name="T2" fmla="*/ 283 w 284"/>
                <a:gd name="T3" fmla="*/ 0 h 567"/>
                <a:gd name="T4" fmla="*/ 0 60000 65536"/>
                <a:gd name="T5" fmla="*/ 0 60000 65536"/>
                <a:gd name="T6" fmla="*/ 0 w 284"/>
                <a:gd name="T7" fmla="*/ 0 h 567"/>
                <a:gd name="T8" fmla="*/ 284 w 284"/>
                <a:gd name="T9" fmla="*/ 567 h 5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4" h="567">
                  <a:moveTo>
                    <a:pt x="0" y="567"/>
                  </a:moveTo>
                  <a:lnTo>
                    <a:pt x="283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245" name="TextBox 58"/>
          <p:cNvSpPr txBox="1">
            <a:spLocks noChangeArrowheads="1"/>
          </p:cNvSpPr>
          <p:nvPr/>
        </p:nvSpPr>
        <p:spPr bwMode="auto">
          <a:xfrm>
            <a:off x="3492500" y="4508500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solidFill>
                  <a:srgbClr val="FF0000"/>
                </a:solidFill>
                <a:latin typeface="Comic Sans MS" pitchFamily="66" charset="0"/>
              </a:rPr>
              <a:t>better</a:t>
            </a:r>
          </a:p>
        </p:txBody>
      </p:sp>
      <p:sp>
        <p:nvSpPr>
          <p:cNvPr id="10246" name="TextBox 59"/>
          <p:cNvSpPr txBox="1">
            <a:spLocks noChangeArrowheads="1"/>
          </p:cNvSpPr>
          <p:nvPr/>
        </p:nvSpPr>
        <p:spPr bwMode="auto">
          <a:xfrm>
            <a:off x="6588125" y="4508500"/>
            <a:ext cx="1871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 dirty="0">
                <a:solidFill>
                  <a:srgbClr val="FF0000"/>
                </a:solidFill>
                <a:latin typeface="Comic Sans MS" pitchFamily="66" charset="0"/>
              </a:rPr>
              <a:t> the best</a:t>
            </a:r>
          </a:p>
        </p:txBody>
      </p:sp>
      <p:sp>
        <p:nvSpPr>
          <p:cNvPr id="10247" name="TextBox 60"/>
          <p:cNvSpPr txBox="1">
            <a:spLocks noChangeArrowheads="1"/>
          </p:cNvSpPr>
          <p:nvPr/>
        </p:nvSpPr>
        <p:spPr bwMode="auto">
          <a:xfrm>
            <a:off x="971550" y="4508500"/>
            <a:ext cx="180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5400">
                <a:latin typeface="Comic Sans MS" pitchFamily="66" charset="0"/>
              </a:rPr>
              <a:t>good</a:t>
            </a:r>
          </a:p>
        </p:txBody>
      </p:sp>
      <p:sp>
        <p:nvSpPr>
          <p:cNvPr id="10248" name="TextBox 61"/>
          <p:cNvSpPr txBox="1">
            <a:spLocks noChangeArrowheads="1"/>
          </p:cNvSpPr>
          <p:nvPr/>
        </p:nvSpPr>
        <p:spPr bwMode="auto">
          <a:xfrm>
            <a:off x="1403648" y="2060848"/>
            <a:ext cx="5032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0249" name="TextBox 62"/>
          <p:cNvSpPr txBox="1">
            <a:spLocks noChangeArrowheads="1"/>
          </p:cNvSpPr>
          <p:nvPr/>
        </p:nvSpPr>
        <p:spPr bwMode="auto">
          <a:xfrm>
            <a:off x="4283968" y="2060848"/>
            <a:ext cx="7207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3175" cmpd="sng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B+</a:t>
            </a:r>
          </a:p>
        </p:txBody>
      </p:sp>
      <p:sp>
        <p:nvSpPr>
          <p:cNvPr id="10250" name="TextBox 63"/>
          <p:cNvSpPr txBox="1">
            <a:spLocks noChangeArrowheads="1"/>
          </p:cNvSpPr>
          <p:nvPr/>
        </p:nvSpPr>
        <p:spPr bwMode="auto">
          <a:xfrm>
            <a:off x="7164288" y="2132856"/>
            <a:ext cx="50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788" y="260648"/>
            <a:ext cx="65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Comic Sans MS" panose="030F0702030302020204" pitchFamily="66" charset="0"/>
              </a:rPr>
              <a:t>Some adjectives  have a different form…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virgil van dij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3" y="1124744"/>
            <a:ext cx="4000464" cy="285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4290345" cy="285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747" y="5229200"/>
            <a:ext cx="8296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Van </a:t>
            </a:r>
            <a:r>
              <a:rPr lang="en-US" sz="3200" dirty="0" err="1">
                <a:latin typeface="Comic Sans MS" panose="030F0702030302020204" pitchFamily="66" charset="0"/>
              </a:rPr>
              <a:t>Dijk</a:t>
            </a:r>
            <a:r>
              <a:rPr lang="en-US" sz="3200" dirty="0">
                <a:latin typeface="Comic Sans MS" panose="030F0702030302020204" pitchFamily="66" charset="0"/>
              </a:rPr>
              <a:t> is a better football player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than</a:t>
            </a:r>
            <a:r>
              <a:rPr lang="en-US" sz="3200" dirty="0">
                <a:latin typeface="Comic Sans MS" panose="030F0702030302020204" pitchFamily="66" charset="0"/>
              </a:rPr>
              <a:t> Pique.</a:t>
            </a:r>
            <a:endParaRPr lang="el-G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94116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  Florida is </a:t>
            </a:r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hottest </a:t>
            </a:r>
            <a:r>
              <a:rPr lang="en-US" sz="3200" dirty="0">
                <a:latin typeface="Comic Sans MS" panose="030F0702030302020204" pitchFamily="66" charset="0"/>
              </a:rPr>
              <a:t>state in America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747909"/>
            <a:ext cx="6984776" cy="394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Comic Sans MS</vt:lpstr>
      <vt:lpstr>Franklin Gothic Book</vt:lpstr>
      <vt:lpstr>Franklin Gothic Medium</vt:lpstr>
      <vt:lpstr>Symbol</vt:lpstr>
      <vt:lpstr>Times New Roman</vt:lpstr>
      <vt:lpstr>Wingdings</vt:lpstr>
      <vt:lpstr>Wingdings 2</vt:lpstr>
      <vt:lpstr>Trek</vt:lpstr>
      <vt:lpstr>Year 5</vt:lpstr>
      <vt:lpstr>Let’s compare two adjectives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2020-03-22T18:56:17Z</dcterms:created>
  <dcterms:modified xsi:type="dcterms:W3CDTF">2020-03-29T12:15:16Z</dcterms:modified>
</cp:coreProperties>
</file>