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407" r:id="rId3"/>
    <p:sldId id="491" r:id="rId4"/>
    <p:sldId id="480" r:id="rId5"/>
    <p:sldId id="484" r:id="rId6"/>
    <p:sldId id="489" r:id="rId7"/>
    <p:sldId id="488" r:id="rId8"/>
    <p:sldId id="487" r:id="rId9"/>
    <p:sldId id="492" r:id="rId10"/>
    <p:sldId id="490" r:id="rId11"/>
    <p:sldId id="486" r:id="rId12"/>
    <p:sldId id="438" r:id="rId1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26" autoAdjust="0"/>
    <p:restoredTop sz="94660"/>
  </p:normalViewPr>
  <p:slideViewPr>
    <p:cSldViewPr>
      <p:cViewPr varScale="1">
        <p:scale>
          <a:sx n="106" d="100"/>
          <a:sy n="106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869AC3A7-E0E4-4B58-A29D-86B188E485D5}" type="datetimeFigureOut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97542DF-F605-4221-8893-1FD13E86D8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D4920-1365-408F-92EC-E187661FE7E2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8B297-23A6-4CE3-9207-97A3C363146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29D52-6DE8-4DD9-B1D0-B83C0A33CD9D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BC723-8755-44F3-8989-BBD6C276F36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2AB57-7FE6-425C-ACB7-1D0684E99DC3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C5363-7B3E-443B-A36B-7356AD1F4F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51D53-3A15-4362-8850-3EC80ACDF0EC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EC62B-DA9A-49BC-955F-AC0DDB9BB4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05561-3E82-4563-9E82-0FF367FC6CCC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603B7-4C78-462B-A30B-0DDACC0291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A88A5-FC0B-4065-B433-8BD66B84B78C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C868E-9887-4065-8475-9DD8F9BAB86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3F878-FB75-4E6C-96A1-DE7C1CFFDDC1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BC94E-CDB4-45CF-B5C8-B93F1B3A301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18A4A-DC38-4B84-A7C4-C9B20E959CE9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D2912-3BA8-40A1-997E-66AC0B9D8A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B8BDC-5326-4989-8D14-33E52164DA42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2AD05-0A19-4FF4-86EE-CDD7726556C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C57F5-BEEB-418B-A7F9-89595A649869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216A7-39FC-4277-830A-B35B7797350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13A0-6CAA-4F4A-9DA0-5E226CE6AD31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2CDDF-C7D0-4F7C-B920-6A0A585C0D8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BFA4EE48-F436-42B3-90BB-D27ADCD06A72}" type="datetime1">
              <a:rPr lang="el-GR"/>
              <a:pPr>
                <a:defRPr/>
              </a:pPr>
              <a:t>13/3/2016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C0A54280-7AB6-4D4D-8418-3B16DB8D51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194" r:id="rId2"/>
    <p:sldLayoutId id="2147484200" r:id="rId3"/>
    <p:sldLayoutId id="2147484195" r:id="rId4"/>
    <p:sldLayoutId id="2147484196" r:id="rId5"/>
    <p:sldLayoutId id="2147484197" r:id="rId6"/>
    <p:sldLayoutId id="2147484201" r:id="rId7"/>
    <p:sldLayoutId id="2147484202" r:id="rId8"/>
    <p:sldLayoutId id="2147484203" r:id="rId9"/>
    <p:sldLayoutId id="2147484198" r:id="rId10"/>
    <p:sldLayoutId id="21474842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8001000" cy="17795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a typeface="ＭＳ Ｐゴシック" charset="-128"/>
              </a:rPr>
              <a:t>E</a:t>
            </a:r>
            <a:r>
              <a:rPr lang="el-GR" b="1" i="1" dirty="0" smtClean="0">
                <a:ea typeface="ＭＳ Ｐゴシック" charset="-128"/>
              </a:rPr>
              <a:t>΄ Δημοτικού  Γλώσσα </a:t>
            </a:r>
            <a:br>
              <a:rPr lang="el-GR" b="1" i="1" dirty="0" smtClean="0">
                <a:ea typeface="ＭＳ Ｐゴシック" charset="-128"/>
              </a:rPr>
            </a:br>
            <a:r>
              <a:rPr lang="el-GR" b="1" i="1" dirty="0" smtClean="0">
                <a:ea typeface="ＭＳ Ｐゴシック" charset="-128"/>
              </a:rPr>
              <a:t>11</a:t>
            </a:r>
            <a:r>
              <a:rPr lang="el-GR" b="1" i="1" baseline="30000" dirty="0" smtClean="0">
                <a:ea typeface="ＭＳ Ｐゴシック" charset="-128"/>
              </a:rPr>
              <a:t>η</a:t>
            </a:r>
            <a:r>
              <a:rPr lang="el-GR" b="1" i="1" dirty="0" smtClean="0">
                <a:ea typeface="ＭＳ Ｐゴシック" charset="-128"/>
              </a:rPr>
              <a:t> ενότητα 	</a:t>
            </a:r>
            <a:br>
              <a:rPr lang="el-GR" b="1" i="1" dirty="0" smtClean="0">
                <a:ea typeface="ＭＳ Ｐゴシック" charset="-128"/>
              </a:rPr>
            </a:br>
            <a:r>
              <a:rPr lang="el-GR" b="1" i="1" dirty="0" smtClean="0">
                <a:ea typeface="ＭＳ Ｐゴシック" charset="-128"/>
              </a:rPr>
              <a:t>Παιχνίδια</a:t>
            </a:r>
            <a:endParaRPr lang="el-GR" dirty="0" smtClean="0">
              <a:ea typeface="ＭＳ Ｐゴシック" charset="-128"/>
            </a:endParaRPr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1295400" y="3276600"/>
            <a:ext cx="6400800" cy="1473200"/>
          </a:xfrm>
        </p:spPr>
        <p:txBody>
          <a:bodyPr/>
          <a:lstStyle/>
          <a:p>
            <a:pPr algn="l" eaLnBrk="1" hangingPunct="1"/>
            <a:r>
              <a:rPr lang="el-GR" sz="2800" b="1" i="1" dirty="0" smtClean="0">
                <a:solidFill>
                  <a:schemeClr val="bg1"/>
                </a:solidFill>
                <a:ea typeface="ＭＳ Ｐゴシック" pitchFamily="34" charset="-128"/>
              </a:rPr>
              <a:t>Όνομα δασκάλου</a:t>
            </a:r>
          </a:p>
          <a:p>
            <a:pPr algn="l" eaLnBrk="1" hangingPunct="1"/>
            <a:r>
              <a:rPr lang="el-GR" sz="2800" b="1" i="1" dirty="0" smtClean="0">
                <a:solidFill>
                  <a:schemeClr val="bg1"/>
                </a:solidFill>
                <a:ea typeface="ＭＳ Ｐゴシック" pitchFamily="34" charset="-128"/>
              </a:rPr>
              <a:t>Σχολείο</a:t>
            </a: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20000" y="4419600"/>
            <a:ext cx="1203325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7D783F-716F-4465-91E7-6C76F551EDDD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10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" y="381000"/>
            <a:ext cx="4343400" cy="1015663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Γράψτε στο τετράδιό σας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σωστή απάντηση.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7620000" cy="554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30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90" name="Picture 2" descr="http://findicons.com/files/icons/984/misto/256/arrow_down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39000" y="144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1000" y="2286000"/>
            <a:ext cx="8534400" cy="397031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just"/>
            <a:r>
              <a:rPr lang="el-GR" sz="2800" dirty="0" smtClean="0"/>
              <a:t>Στην Κωνσταντινούπολη μέχρι πρόσφατα υπήρχε μια ___________ (ακμάζων) ελληνική κοινότητα, αποτελούμενη από πολλούς εύπορους Έλληνες. Οι Έλληνες ανήκαν στην __________ (άρχων) τάξη και με τα χρήματά τους χρηματοδοτούσαν πολλά φιλανθρωπικά ιδρύματα και σχολεία. Γενικότερα, η ελληνική παροικία κατείχε μια ιδιαιτέρως  __________ (βαρύνων) θέση στην κοινωνία της Κωνσταντινούπολης, της λεγόμενης και  ______________  (βασιλεύων).  </a:t>
            </a:r>
            <a:endParaRPr lang="el-GR" sz="2800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1000" y="2667000"/>
            <a:ext cx="2057400" cy="55399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ακμάζουσα</a:t>
            </a:r>
            <a:endParaRPr lang="en-US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581400" y="3505200"/>
            <a:ext cx="1752600" cy="55399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άρχουσα</a:t>
            </a:r>
            <a:endParaRPr lang="en-US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191000" y="4800600"/>
            <a:ext cx="2133600" cy="55399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βαρύνουσα</a:t>
            </a:r>
            <a:endParaRPr lang="en-US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990600" y="5638800"/>
            <a:ext cx="2590800" cy="55399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βασιλεύουσας</a:t>
            </a:r>
            <a:endParaRPr lang="en-US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7D783F-716F-4465-91E7-6C76F551EDDD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11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" y="381000"/>
            <a:ext cx="4343400" cy="1015663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Γράψτε στο τετράδιό σας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σωστή απάντηση.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7620000" cy="554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30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90" name="Picture 2" descr="http://findicons.com/files/icons/984/misto/256/arrow_down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39000" y="144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1000" y="2286000"/>
            <a:ext cx="8534400" cy="4401205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just"/>
            <a:r>
              <a:rPr lang="el-GR" sz="2800" dirty="0" smtClean="0"/>
              <a:t>Η  ______________ (δεσπόζων) θέση την οποία κατείχε και η ___________ (εξέχων) ιστορική της πορεία την έφερνε στην πρώτη θέση ανάμεσα στις μειονότητες που ζούσαν στην Πόλη. Μάλιστα, από τα σπλάχνα της ελληνικής κοινότητας βγήκαν και πολλές ___________ (εξέχων) προσωπικότητες των γραμμάτων και των τεχνών. Δυστυχώς, η ____________ (ιδιάζων) κατάσταση η οποία επικρατούσε στην Τουρκία και ο εθνικισμός οδήγησαν στο ξεκλήρισμα της ελληνικής μειονότητας της Κωνσταντινούπολης. 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219200" y="2209800"/>
            <a:ext cx="2286000" cy="55399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δεσπόζουσα</a:t>
            </a:r>
            <a:endParaRPr lang="en-US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524000" y="2667000"/>
            <a:ext cx="1905000" cy="55399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εξέχουσα</a:t>
            </a:r>
            <a:endParaRPr lang="en-US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6934200" y="3962400"/>
            <a:ext cx="1905000" cy="55399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εξέχουσες</a:t>
            </a:r>
            <a:endParaRPr lang="en-US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657600" y="4800600"/>
            <a:ext cx="1905000" cy="55399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ιδιάζουσα</a:t>
            </a:r>
            <a:endParaRPr lang="en-US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FA549B-84C5-4AD5-9A17-72A2E74FEC9A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12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5" descr="F:\Teacherland.gr\φωτογραφίες\congratulations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90600" y="2819400"/>
            <a:ext cx="732313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DD8027-F963-48CC-949D-E12DED122FE0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2</a:t>
            </a:fld>
            <a:endParaRPr lang="el-GR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04800" y="762000"/>
            <a:ext cx="5181600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Στην ενδέκατη ενότητα του μαθήματος της Γλώσσας διαβάσαμε ένα κείμενο για τα παιχνίδια και μελετήσαμε εις βάθος το σχηματισμό της Συνοπτικής Προστακτικής τόσο στην Ενεργητική όσο και στη Μεσοπαθητική Φωνή. 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- Εικόνα" descr="cliparti1_toy-clipart_0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715000" y="3038901"/>
            <a:ext cx="3207512" cy="3590499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765A46-67D0-4F6C-B9FD-A97E69412271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3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1600200"/>
            <a:ext cx="6553200" cy="161582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Πάμε, όμως, τώρα να συμπληρώσουμε τα επίθετα που λήγουν σε  -ων</a:t>
            </a: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-</a:t>
            </a:r>
            <a:r>
              <a:rPr lang="el-GR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ουσα</a:t>
            </a: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ον στις επόμενες προτάσεις. </a:t>
            </a:r>
          </a:p>
          <a:p>
            <a:pPr algn="ctr" eaLnBrk="1" hangingPunct="1">
              <a:defRPr/>
            </a:pPr>
            <a:endParaRPr lang="el-GR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5" name="Picture 10" descr="http://workoutfinishers.com/version2/wp-content/uploads/2013/03/blue-number-one-md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" y="457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- Εικόνα" descr="brain-decision2-thumb-large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343400" y="3810000"/>
            <a:ext cx="4548458" cy="28392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7D783F-716F-4465-91E7-6C76F551EDDD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4</a:t>
            </a:fld>
            <a:endParaRPr lang="el-GR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" y="381000"/>
            <a:ext cx="4343400" cy="1015663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Γράψτε στο τετράδιό σας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σωστή απάντηση.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7620000" cy="554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30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90" name="Picture 2" descr="http://findicons.com/files/icons/984/misto/256/arrow_down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39000" y="144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1000" y="2667000"/>
            <a:ext cx="8534400" cy="156966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/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l-GR" sz="3200" dirty="0" smtClean="0"/>
              <a:t>	Τα ονόματα των __________  μαθητών γράφτηκαν από το δάσκαλο στο απουσιολόγιο (απών). </a:t>
            </a:r>
            <a:endParaRPr lang="el-GR" sz="3200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038600" y="2667000"/>
            <a:ext cx="2057400" cy="5847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απόντων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81000" y="4572000"/>
            <a:ext cx="8534400" cy="156966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l-GR" sz="3200" dirty="0" smtClean="0"/>
              <a:t>	Η τελευταία συλλαβή μιας λέξης λέγεται __________ (λήγων). </a:t>
            </a:r>
          </a:p>
          <a:p>
            <a:pPr lvl="0"/>
            <a:endParaRPr lang="el-GR" sz="3200" dirty="0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33400" y="5029200"/>
            <a:ext cx="1828800" cy="5847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λήγουσα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7D783F-716F-4465-91E7-6C76F551EDDD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5</a:t>
            </a:fld>
            <a:endParaRPr lang="el-GR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" y="381000"/>
            <a:ext cx="4343400" cy="1015663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Γράψτε στο τετράδιό σας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σωστή απάντηση.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7620000" cy="554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30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90" name="Picture 2" descr="http://findicons.com/files/icons/984/misto/256/arrow_down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39000" y="144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1000" y="2667000"/>
            <a:ext cx="8534400" cy="107721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/>
            <a:r>
              <a:rPr lang="el-GR" sz="3200" dirty="0" smtClean="0"/>
              <a:t>3.  Η Κωνσταντινούπολη λέγεται και _____________  πόλη (βασιλεύων).</a:t>
            </a:r>
            <a:endParaRPr lang="el-GR" sz="3200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57200" y="3200400"/>
            <a:ext cx="2667000" cy="5847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βασιλεύουσα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04800" y="4572000"/>
            <a:ext cx="8534400" cy="156966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/>
            <a:r>
              <a:rPr lang="el-GR" sz="3200" dirty="0" smtClean="0"/>
              <a:t>4.   Η ____________   το μάθημα της Βιολογίας δεν θα έρθει σήμερα στο σχολείο (διδάσκων).</a:t>
            </a:r>
          </a:p>
          <a:p>
            <a:pPr lvl="0"/>
            <a:endParaRPr lang="el-GR" sz="3200" dirty="0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295400" y="4572000"/>
            <a:ext cx="2438400" cy="5847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διδάσκουσα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7D783F-716F-4465-91E7-6C76F551EDDD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6</a:t>
            </a:fld>
            <a:endParaRPr lang="el-GR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" y="381000"/>
            <a:ext cx="4343400" cy="1015663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Γράψτε στο τετράδιό σας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σωστή απάντηση.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7620000" cy="554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30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90" name="Picture 2" descr="http://findicons.com/files/icons/984/misto/256/arrow_down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39000" y="144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1000" y="2667000"/>
            <a:ext cx="8534400" cy="107721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/>
            <a:r>
              <a:rPr lang="el-GR" sz="3200" dirty="0" smtClean="0"/>
              <a:t>5.   Στις 21 Μαΐου  ___________  είναι όσες έχουν τα ονόματα Ελένη και Κωνσταντίνα (εορτάζων).</a:t>
            </a:r>
            <a:endParaRPr lang="el-GR" sz="3200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429000" y="2667000"/>
            <a:ext cx="2514600" cy="5847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εορτάζουσες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81000" y="4572000"/>
            <a:ext cx="8534400" cy="156966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/>
            <a:r>
              <a:rPr lang="el-GR" sz="3200" dirty="0" smtClean="0"/>
              <a:t>6. Αγόρασε ένα ακριβό δαχτυλίδι για τη ________ σύζυγό του (μέλλων = </a:t>
            </a:r>
            <a:r>
              <a:rPr lang="el-GR" sz="2400" b="1" i="1" dirty="0" smtClean="0"/>
              <a:t>αυτός που πρόκειται να γίνει</a:t>
            </a:r>
            <a:r>
              <a:rPr lang="el-GR" sz="3200" dirty="0" smtClean="0"/>
              <a:t>). </a:t>
            </a:r>
          </a:p>
          <a:p>
            <a:pPr lvl="0"/>
            <a:endParaRPr lang="el-GR" sz="3200" dirty="0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086600" y="4572000"/>
            <a:ext cx="1828800" cy="55399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μέλλουσα</a:t>
            </a:r>
            <a:endParaRPr lang="en-US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7D783F-716F-4465-91E7-6C76F551EDDD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7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" y="381000"/>
            <a:ext cx="4343400" cy="1015663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Γράψτε στο τετράδιό σας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σωστή απάντηση.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7620000" cy="554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30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90" name="Picture 2" descr="http://findicons.com/files/icons/984/misto/256/arrow_down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39000" y="144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1000" y="2667000"/>
            <a:ext cx="8534400" cy="156966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algn="just"/>
            <a:r>
              <a:rPr lang="el-GR" sz="3200" dirty="0" smtClean="0"/>
              <a:t>7. Πρέπει όλοι να νοιαζόμαστε για τον __________ συνάνθρωπό μας (πάσχων = </a:t>
            </a:r>
            <a:r>
              <a:rPr lang="el-GR" sz="2400" b="1" i="1" dirty="0" smtClean="0"/>
              <a:t>αυτός που πάσχει από κάτι </a:t>
            </a:r>
            <a:r>
              <a:rPr lang="el-GR" sz="2400" dirty="0" smtClean="0"/>
              <a:t>ή </a:t>
            </a:r>
            <a:r>
              <a:rPr lang="el-GR" sz="2400" b="1" i="1" dirty="0" smtClean="0"/>
              <a:t>αυτός που υποφέρει</a:t>
            </a:r>
            <a:r>
              <a:rPr lang="el-GR" sz="3200" dirty="0" smtClean="0"/>
              <a:t>). </a:t>
            </a:r>
            <a:endParaRPr lang="el-GR" sz="3200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1000" y="3124200"/>
            <a:ext cx="2057400" cy="5847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πάσχοντα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81000" y="4572000"/>
            <a:ext cx="8534400" cy="2062103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/>
            <a:r>
              <a:rPr lang="el-GR" sz="3200" dirty="0" smtClean="0"/>
              <a:t>8.  Στους μεγαλύτερους μας πρέπει να μιλάμε με το ___________ ύφος (πρέπων = </a:t>
            </a:r>
            <a:r>
              <a:rPr lang="el-GR" sz="3200" b="1" dirty="0" smtClean="0"/>
              <a:t>αυτός που πρέπει να γίνει</a:t>
            </a:r>
            <a:r>
              <a:rPr lang="el-GR" sz="3200" dirty="0" smtClean="0"/>
              <a:t>). </a:t>
            </a:r>
          </a:p>
          <a:p>
            <a:pPr lvl="0"/>
            <a:endParaRPr lang="el-GR" sz="3200" dirty="0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066800" y="5105400"/>
            <a:ext cx="1828800" cy="5847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πρέπον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7D783F-716F-4465-91E7-6C76F551EDDD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8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" y="381000"/>
            <a:ext cx="4343400" cy="1015663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Γράψτε στο τετράδιό σας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σωστή απάντηση.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7620000" cy="554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30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90" name="Picture 2" descr="http://findicons.com/files/icons/984/misto/256/arrow_down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39000" y="144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1000" y="2667000"/>
            <a:ext cx="8534400" cy="156966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/>
            <a:r>
              <a:rPr lang="el-GR" sz="3200" dirty="0" smtClean="0"/>
              <a:t>9.   Στη ____________ νεολαία  περιλαμβάνονται οι φοιτητές των Πανεπιστημίων (σπουδάζων = </a:t>
            </a:r>
            <a:r>
              <a:rPr lang="el-GR" sz="2400" b="1" dirty="0" smtClean="0"/>
              <a:t>αυτός που σπουδάζει</a:t>
            </a:r>
            <a:r>
              <a:rPr lang="el-GR" sz="3200" dirty="0" smtClean="0"/>
              <a:t>). </a:t>
            </a:r>
            <a:endParaRPr lang="el-GR" sz="3200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600200" y="2667000"/>
            <a:ext cx="2667000" cy="5847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σπουδάζουσα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81000" y="4572000"/>
            <a:ext cx="8534400" cy="2062103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/>
            <a:r>
              <a:rPr lang="el-GR" sz="3200" dirty="0" smtClean="0"/>
              <a:t>10.  Ο κ. Αθανασίου κατέχει μια _________ θέση μεταξύ των συναδέλφων του καθηγητών Πανεπιστημίου (εξέχων = </a:t>
            </a:r>
            <a:r>
              <a:rPr lang="el-GR" sz="2400" b="1" i="1" dirty="0" smtClean="0"/>
              <a:t>ξεχωριστός</a:t>
            </a:r>
            <a:r>
              <a:rPr lang="el-GR" sz="3200" dirty="0" smtClean="0"/>
              <a:t>). </a:t>
            </a:r>
          </a:p>
          <a:p>
            <a:pPr lvl="0"/>
            <a:endParaRPr lang="el-GR" sz="3200" dirty="0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791200" y="4572000"/>
            <a:ext cx="1828800" cy="55399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εξέχουσα</a:t>
            </a:r>
            <a:endParaRPr lang="en-US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0233EF-FC94-460C-AF97-318A335B13E6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9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04800" y="1676400"/>
            <a:ext cx="7010400" cy="1938992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 συνέχεια ας διαβάσουμε ένα κείμενο για την ελληνική κοινότητα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Κωνσταντινούπολης και ας συμπληρώσουμε τα επίθετα στα κενά.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2" descr="http://images.clipartpanda.com/numbers-clipart-1-10-4cb4KkKgi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9600" y="5334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- Εικόνα" descr="webdesign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105400" y="4021712"/>
            <a:ext cx="3752850" cy="2606710"/>
          </a:xfrm>
          <a:prstGeom prst="rect">
            <a:avLst/>
          </a:prstGeom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48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282A07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16210</TotalTime>
  <Words>532</Words>
  <Application>Microsoft Office PowerPoint</Application>
  <PresentationFormat>Προβολή στην οθόνη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Κυματομορφή</vt:lpstr>
      <vt:lpstr>E΄ Δημοτικού  Γλώσσα  11η ενότητα   Παιχνίδια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home</cp:lastModifiedBy>
  <cp:revision>497</cp:revision>
  <dcterms:created xsi:type="dcterms:W3CDTF">2015-06-06T08:58:39Z</dcterms:created>
  <dcterms:modified xsi:type="dcterms:W3CDTF">2016-03-13T13:15:07Z</dcterms:modified>
</cp:coreProperties>
</file>